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Lst>
  <p:notesMasterIdLst>
    <p:notesMasterId r:id="rId66"/>
  </p:notesMasterIdLst>
  <p:handoutMasterIdLst>
    <p:handoutMasterId r:id="rId67"/>
  </p:handoutMasterIdLst>
  <p:sldIdLst>
    <p:sldId id="1308" r:id="rId7"/>
    <p:sldId id="1249" r:id="rId8"/>
    <p:sldId id="1251" r:id="rId9"/>
    <p:sldId id="1309" r:id="rId10"/>
    <p:sldId id="1362" r:id="rId11"/>
    <p:sldId id="1363" r:id="rId12"/>
    <p:sldId id="1364" r:id="rId13"/>
    <p:sldId id="1310" r:id="rId14"/>
    <p:sldId id="1314" r:id="rId15"/>
    <p:sldId id="1311" r:id="rId16"/>
    <p:sldId id="1312" r:id="rId17"/>
    <p:sldId id="1313" r:id="rId18"/>
    <p:sldId id="1315" r:id="rId19"/>
    <p:sldId id="1365" r:id="rId20"/>
    <p:sldId id="1322" r:id="rId21"/>
    <p:sldId id="1316" r:id="rId22"/>
    <p:sldId id="1317" r:id="rId23"/>
    <p:sldId id="1318" r:id="rId24"/>
    <p:sldId id="1319" r:id="rId25"/>
    <p:sldId id="1320" r:id="rId26"/>
    <p:sldId id="1321" r:id="rId27"/>
    <p:sldId id="1323" r:id="rId28"/>
    <p:sldId id="1324" r:id="rId29"/>
    <p:sldId id="1325" r:id="rId30"/>
    <p:sldId id="1353" r:id="rId31"/>
    <p:sldId id="1326" r:id="rId32"/>
    <p:sldId id="1328" r:id="rId33"/>
    <p:sldId id="1329" r:id="rId34"/>
    <p:sldId id="1330" r:id="rId35"/>
    <p:sldId id="1331" r:id="rId36"/>
    <p:sldId id="1332" r:id="rId37"/>
    <p:sldId id="1333" r:id="rId38"/>
    <p:sldId id="1334" r:id="rId39"/>
    <p:sldId id="1335" r:id="rId40"/>
    <p:sldId id="1336" r:id="rId41"/>
    <p:sldId id="1337" r:id="rId42"/>
    <p:sldId id="1338" r:id="rId43"/>
    <p:sldId id="1339" r:id="rId44"/>
    <p:sldId id="1340" r:id="rId45"/>
    <p:sldId id="1341" r:id="rId46"/>
    <p:sldId id="1342" r:id="rId47"/>
    <p:sldId id="1343" r:id="rId48"/>
    <p:sldId id="1344" r:id="rId49"/>
    <p:sldId id="1345" r:id="rId50"/>
    <p:sldId id="1346" r:id="rId51"/>
    <p:sldId id="1347" r:id="rId52"/>
    <p:sldId id="1348" r:id="rId53"/>
    <p:sldId id="1349" r:id="rId54"/>
    <p:sldId id="1350" r:id="rId55"/>
    <p:sldId id="1351" r:id="rId56"/>
    <p:sldId id="1352" r:id="rId57"/>
    <p:sldId id="1354" r:id="rId58"/>
    <p:sldId id="1355" r:id="rId59"/>
    <p:sldId id="1356" r:id="rId60"/>
    <p:sldId id="1357" r:id="rId61"/>
    <p:sldId id="1358" r:id="rId62"/>
    <p:sldId id="1359" r:id="rId63"/>
    <p:sldId id="1360" r:id="rId64"/>
    <p:sldId id="1248"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 id="1309"/>
            <p14:sldId id="1362"/>
            <p14:sldId id="1363"/>
            <p14:sldId id="1364"/>
            <p14:sldId id="1310"/>
            <p14:sldId id="1314"/>
            <p14:sldId id="1311"/>
            <p14:sldId id="1312"/>
            <p14:sldId id="1313"/>
            <p14:sldId id="1315"/>
            <p14:sldId id="1365"/>
            <p14:sldId id="1322"/>
            <p14:sldId id="1316"/>
            <p14:sldId id="1317"/>
            <p14:sldId id="1318"/>
            <p14:sldId id="1319"/>
            <p14:sldId id="1320"/>
            <p14:sldId id="1321"/>
            <p14:sldId id="1323"/>
            <p14:sldId id="1324"/>
            <p14:sldId id="1325"/>
          </p14:sldIdLst>
        </p14:section>
        <p14:section name="Configure Azure" id="{6040499A-9F58-40F3-B031-620A2055843E}">
          <p14:sldIdLst>
            <p14:sldId id="1353"/>
            <p14:sldId id="1326"/>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4"/>
            <p14:sldId id="1355"/>
            <p14:sldId id="1356"/>
            <p14:sldId id="1357"/>
            <p14:sldId id="1358"/>
            <p14:sldId id="1359"/>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7"/>
    <a:srgbClr val="FFFFFF"/>
    <a:srgbClr val="525252"/>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489" autoAdjust="0"/>
  </p:normalViewPr>
  <p:slideViewPr>
    <p:cSldViewPr>
      <p:cViewPr varScale="1">
        <p:scale>
          <a:sx n="81" d="100"/>
          <a:sy n="81" d="100"/>
        </p:scale>
        <p:origin x="270"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1/27/2017 8:06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1/27/2017 8:06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1/27/2017 8:06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79180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microsoft.sharepoint.com/teams/SLGCloudTeam/azure/Shared%20Documents/2.%20Consumption/Architecture/Foundation/Hybrid%20Cloud%20Foundation%20-%20Statement%20of%20Work%20-%20Template.docx?web=1" TargetMode="Externa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hyperlink" Target="mailto:joseph.giessner@tallan.com" TargetMode="Externa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Will St. Germain IV</a:t>
            </a:r>
          </a:p>
          <a:p>
            <a:r>
              <a:rPr lang="en-US" dirty="0"/>
              <a:t>Cloud Solution Architect</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sz="2000" dirty="0">
                <a:latin typeface="+mn-lt"/>
              </a:rPr>
              <a:t>When Adding another Enterprise, Department or Account Administrator the portal gives an error message “Invalid Account”.  This is caused because the setting on the Enrollment Tab for “Auth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spTree>
    <p:extLst>
      <p:ext uri="{BB962C8B-B14F-4D97-AF65-F5344CB8AC3E}">
        <p14:creationId xmlns:p14="http://schemas.microsoft.com/office/powerpoint/2010/main" val="1511943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323987"/>
          </a:xfrm>
        </p:spPr>
        <p:txBody>
          <a:bodyPr/>
          <a:lstStyle/>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Foundation Pattern</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Accounts</a:t>
            </a:r>
          </a:p>
          <a:p>
            <a:pPr marL="342900" indent="-342900">
              <a:buFont typeface="Arial" panose="020B0604020202020204" pitchFamily="34" charset="0"/>
              <a:buChar char="•"/>
            </a:pPr>
            <a:r>
              <a:rPr lang="en-US" sz="2000" dirty="0">
                <a:solidFill>
                  <a:srgbClr val="00188F"/>
                </a:solidFill>
                <a:latin typeface="+mn-lt"/>
              </a:rPr>
              <a:t>Azure IaaS</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User Defined Routing (USR)</a:t>
            </a:r>
          </a:p>
          <a:p>
            <a:pPr marL="571500" lvl="2" indent="-342900">
              <a:buFont typeface="Courier New" panose="02070309020205020404" pitchFamily="49" charset="0"/>
              <a:buChar char="o"/>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571500" lvl="2" indent="-342900">
              <a:buFont typeface="Courier New" panose="02070309020205020404" pitchFamily="49" charset="0"/>
              <a:buChar char="o"/>
            </a:pPr>
            <a:r>
              <a:rPr lang="en-US" dirty="0">
                <a:solidFill>
                  <a:srgbClr val="00188F"/>
                </a:solidFill>
              </a:rPr>
              <a:t>Role Based Access Control</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a:p>
            <a:pPr marL="342900" lvl="2" indent="-342900">
              <a:buFont typeface="Arial" panose="020B0604020202020204" pitchFamily="34" charset="0"/>
              <a:buChar char="•"/>
            </a:pPr>
            <a:endParaRPr lang="en-US" dirty="0">
              <a:solidFill>
                <a:srgbClr val="00188F"/>
              </a:solidFill>
            </a:endParaRPr>
          </a:p>
        </p:txBody>
      </p:sp>
    </p:spTree>
    <p:extLst>
      <p:ext uri="{BB962C8B-B14F-4D97-AF65-F5344CB8AC3E}">
        <p14:creationId xmlns:p14="http://schemas.microsoft.com/office/powerpoint/2010/main" val="26198360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437" y="1211262"/>
            <a:ext cx="4495800" cy="4235006"/>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Secure Identity Hosted in Azure:</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Domain Controllers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1 AAD Connect Server</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ADFS Servers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Network Security Groups (NSG)</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Virtual Private Network (VPNs)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Advanced Threat Analytics. (ATA)</a:t>
            </a:r>
          </a:p>
          <a:p>
            <a:pPr marL="457200" indent="-457200">
              <a:lnSpc>
                <a:spcPct val="90000"/>
              </a:lnSpc>
              <a:spcAft>
                <a:spcPts val="600"/>
              </a:spcAft>
              <a:buAutoNum type="arabicPeriod"/>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NOTE:  Promotion and configuration of servers is the Enterprise Domain Admin’s responsibility. (not the partner)</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pic>
        <p:nvPicPr>
          <p:cNvPr id="4" name="Picture 3"/>
          <p:cNvPicPr>
            <a:picLocks noChangeAspect="1"/>
          </p:cNvPicPr>
          <p:nvPr/>
        </p:nvPicPr>
        <p:blipFill>
          <a:blip r:embed="rId4"/>
          <a:stretch>
            <a:fillRect/>
          </a:stretch>
        </p:blipFill>
        <p:spPr>
          <a:xfrm>
            <a:off x="5151437" y="1287462"/>
            <a:ext cx="7172368" cy="4572000"/>
          </a:xfrm>
          <a:prstGeom prst="rect">
            <a:avLst/>
          </a:prstGeom>
        </p:spPr>
      </p:pic>
      <p:sp>
        <p:nvSpPr>
          <p:cNvPr id="2" name="Title 1"/>
          <p:cNvSpPr>
            <a:spLocks noGrp="1"/>
          </p:cNvSpPr>
          <p:nvPr>
            <p:ph type="title"/>
          </p:nvPr>
        </p:nvSpPr>
        <p:spPr/>
        <p:txBody>
          <a:bodyPr/>
          <a:lstStyle/>
          <a:p>
            <a:r>
              <a:rPr lang="en-US" dirty="0"/>
              <a:t>Resilient Identity </a:t>
            </a:r>
          </a:p>
        </p:txBody>
      </p:sp>
    </p:spTree>
    <p:extLst>
      <p:ext uri="{BB962C8B-B14F-4D97-AF65-F5344CB8AC3E}">
        <p14:creationId xmlns:p14="http://schemas.microsoft.com/office/powerpoint/2010/main" val="17290497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4837" y="220662"/>
            <a:ext cx="8642671" cy="65836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Maybe not a named user as people change.</a:t>
            </a:r>
          </a:p>
          <a:p>
            <a:r>
              <a:rPr lang="en-US" sz="2000" dirty="0">
                <a:gradFill>
                  <a:gsLst>
                    <a:gs pos="1250">
                      <a:schemeClr val="tx2"/>
                    </a:gs>
                    <a:gs pos="99000">
                      <a:schemeClr val="tx2"/>
                    </a:gs>
                  </a:gsLst>
                  <a:lin ang="5400000" scaled="0"/>
                </a:gradFill>
                <a:latin typeface="+mn-lt"/>
              </a:rPr>
              <a:t>Create five subscriptions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Production,  this is where production workloads will go, example, Sharepoint Farm</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HBI/CJIS,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Preproduction, this is where Application Lifecycle Management (ALM) workloads go, such as Test servers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Services,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Storage, where on premise (non-Azure) storage is maintained, example StorSimple.  </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Optional sixth subscription is required if the enterprise wishes to associate a Visual Studio environment and licenses to the Enrollment.</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Enrollment – Departments</a:t>
            </a:r>
          </a:p>
        </p:txBody>
      </p:sp>
      <p:sp>
        <p:nvSpPr>
          <p:cNvPr id="10" name="TextBox 9"/>
          <p:cNvSpPr txBox="1"/>
          <p:nvPr/>
        </p:nvSpPr>
        <p:spPr>
          <a:xfrm>
            <a:off x="237945" y="1191848"/>
            <a:ext cx="5294492" cy="50660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Each agency will have their own Department with a Department Administrator (DA) (as required)*</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Services (Level 0 data)</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Production (workloads)</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CIJS (highly sensitive)</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Hybrid Storage </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Preproduction (dev, test, qa)</a:t>
            </a:r>
          </a:p>
          <a:p>
            <a:pPr>
              <a:lnSpc>
                <a:spcPct val="90000"/>
              </a:lnSpc>
              <a:spcAft>
                <a:spcPts val="600"/>
              </a:spcAft>
            </a:pPr>
            <a:r>
              <a:rPr lang="en-US" sz="2000" dirty="0">
                <a:gradFill>
                  <a:gsLst>
                    <a:gs pos="1250">
                      <a:schemeClr val="tx2"/>
                    </a:gs>
                    <a:gs pos="99000">
                      <a:schemeClr val="tx2"/>
                    </a:gs>
                  </a:gsLst>
                  <a:lin ang="5400000" scaled="0"/>
                </a:gradFill>
              </a:rPr>
              <a:t>*If an Agency is administered by the same personnel, there may be no benefits to defining a New Dept.</a:t>
            </a:r>
          </a:p>
        </p:txBody>
      </p:sp>
      <p:pic>
        <p:nvPicPr>
          <p:cNvPr id="2" name="Picture 1"/>
          <p:cNvPicPr>
            <a:picLocks noChangeAspect="1"/>
          </p:cNvPicPr>
          <p:nvPr/>
        </p:nvPicPr>
        <p:blipFill>
          <a:blip r:embed="rId3"/>
          <a:stretch>
            <a:fillRect/>
          </a:stretch>
        </p:blipFill>
        <p:spPr>
          <a:xfrm>
            <a:off x="5532437" y="1287462"/>
            <a:ext cx="6743925" cy="4955521"/>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524315"/>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 </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Azure Datacenters (Connection between IA and VA)</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Local Datacenter Services (Connection to the Domain Controllers)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VNET Peering (coming soon)</a:t>
            </a:r>
          </a:p>
          <a:p>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multiple Enrollments</a:t>
            </a:r>
          </a:p>
        </p:txBody>
      </p:sp>
      <p:sp>
        <p:nvSpPr>
          <p:cNvPr id="3" name="Text Placeholder 2"/>
          <p:cNvSpPr>
            <a:spLocks noGrp="1"/>
          </p:cNvSpPr>
          <p:nvPr>
            <p:ph type="body" sz="quarter" idx="10"/>
          </p:nvPr>
        </p:nvSpPr>
        <p:spPr>
          <a:xfrm>
            <a:off x="274638" y="1212850"/>
            <a:ext cx="5486399" cy="5016758"/>
          </a:xfrm>
        </p:spPr>
        <p:txBody>
          <a:bodyPr/>
          <a:lstStyle/>
          <a:p>
            <a:r>
              <a:rPr lang="en-US" sz="2000" dirty="0">
                <a:latin typeface="+mn-lt"/>
              </a:rPr>
              <a:t>There is physical separation by design in Microsoft Azure Commercial (MAC) and Azure Government  (MAG)</a:t>
            </a:r>
          </a:p>
          <a:p>
            <a:r>
              <a:rPr lang="en-US" sz="2000" dirty="0">
                <a:latin typeface="+mn-lt"/>
              </a:rPr>
              <a:t>If the enterprise customer would like to bridge this separation it there are techniques.  </a:t>
            </a:r>
          </a:p>
          <a:p>
            <a:endParaRPr lang="en-US" sz="2000" dirty="0">
              <a:latin typeface="+mn-lt"/>
            </a:endParaRPr>
          </a:p>
          <a:p>
            <a:r>
              <a:rPr lang="en-US" sz="2000" dirty="0">
                <a:latin typeface="+mn-lt"/>
              </a:rPr>
              <a:t>Azure Commercial Cloud (MAC)</a:t>
            </a:r>
          </a:p>
          <a:p>
            <a:pPr marL="342900" indent="-342900">
              <a:buFont typeface="Wingdings" panose="05000000000000000000" pitchFamily="2" charset="2"/>
              <a:buChar char="ü"/>
            </a:pPr>
            <a:r>
              <a:rPr lang="en-US" sz="2000" dirty="0">
                <a:latin typeface="+mn-lt"/>
              </a:rPr>
              <a:t>Good for public data stores and web applications</a:t>
            </a:r>
          </a:p>
          <a:p>
            <a:pPr marL="342900" indent="-342900">
              <a:buFont typeface="Wingdings" panose="05000000000000000000" pitchFamily="2" charset="2"/>
              <a:buChar char="ü"/>
            </a:pPr>
            <a:r>
              <a:rPr lang="en-US" sz="2000" dirty="0">
                <a:latin typeface="+mn-lt"/>
              </a:rPr>
              <a:t>Development and Test workloads</a:t>
            </a:r>
          </a:p>
          <a:p>
            <a:pPr marL="342900" indent="-342900">
              <a:buFont typeface="Wingdings" panose="05000000000000000000" pitchFamily="2" charset="2"/>
              <a:buChar char="ü"/>
            </a:pPr>
            <a:endParaRPr lang="en-US" sz="2000" dirty="0">
              <a:latin typeface="+mn-lt"/>
            </a:endParaRPr>
          </a:p>
          <a:p>
            <a:r>
              <a:rPr lang="en-US" sz="2000"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Production workloads</a:t>
            </a:r>
          </a:p>
          <a:p>
            <a:endParaRPr lang="en-US" dirty="0">
              <a:latin typeface="+mn-lt"/>
            </a:endParaRPr>
          </a:p>
        </p:txBody>
      </p:sp>
      <p:pic>
        <p:nvPicPr>
          <p:cNvPr id="4" name="Picture 3"/>
          <p:cNvPicPr>
            <a:picLocks noChangeAspect="1"/>
          </p:cNvPicPr>
          <p:nvPr/>
        </p:nvPicPr>
        <p:blipFill rotWithShape="1">
          <a:blip r:embed="rId2"/>
          <a:srcRect r="27068"/>
          <a:stretch/>
        </p:blipFill>
        <p:spPr>
          <a:xfrm>
            <a:off x="5989637" y="1135062"/>
            <a:ext cx="6019800" cy="5498412"/>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Integration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5239" y="1058862"/>
            <a:ext cx="8989691" cy="5760720"/>
          </a:xfrm>
          <a:prstGeom prst="rect">
            <a:avLst/>
          </a:prstGeom>
        </p:spPr>
      </p:pic>
    </p:spTree>
    <p:extLst>
      <p:ext uri="{BB962C8B-B14F-4D97-AF65-F5344CB8AC3E}">
        <p14:creationId xmlns:p14="http://schemas.microsoft.com/office/powerpoint/2010/main" val="23060216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2215991"/>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in your own customer directory</a:t>
            </a:r>
          </a:p>
          <a:p>
            <a:pPr marL="571500" indent="-571500">
              <a:buFont typeface="Arial" panose="020B0604020202020204" pitchFamily="34" charset="0"/>
              <a:buChar char="•"/>
            </a:pPr>
            <a:r>
              <a:rPr lang="en-US" sz="2000" dirty="0"/>
              <a:t>Workbooks in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478423"/>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Pricing Template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Notes</a:t>
            </a:r>
          </a:p>
        </p:txBody>
      </p:sp>
      <p:sp>
        <p:nvSpPr>
          <p:cNvPr id="3" name="Text Placeholder 2"/>
          <p:cNvSpPr>
            <a:spLocks noGrp="1"/>
          </p:cNvSpPr>
          <p:nvPr>
            <p:ph type="body" sz="quarter" idx="10"/>
          </p:nvPr>
        </p:nvSpPr>
        <p:spPr>
          <a:xfrm>
            <a:off x="274639" y="1212849"/>
            <a:ext cx="5486399" cy="5332413"/>
          </a:xfrm>
        </p:spPr>
        <p:txBody>
          <a:bodyPr/>
          <a:lstStyle/>
          <a:p>
            <a:r>
              <a:rPr lang="en-US" sz="2000" dirty="0"/>
              <a:t>The EA Portal and Account Portal have a Read Only API, which prevent us from writing automation to deploy “Departments”, “Account” and “Subscriptions”.  “click, click, click” interface.</a:t>
            </a:r>
          </a:p>
          <a:p>
            <a:endParaRPr lang="en-US" sz="2000" dirty="0"/>
          </a:p>
          <a:p>
            <a:r>
              <a:rPr lang="en-US" sz="2000" dirty="0"/>
              <a:t>Naming conventions are formulas that help the customer with a proposed naming convention or work with the customers to modify the formulas to match the enterprise naming </a:t>
            </a:r>
            <a:r>
              <a:rPr lang="en-US" sz="2000" dirty="0" err="1"/>
              <a:t>conventionsThis</a:t>
            </a:r>
            <a:r>
              <a:rPr lang="en-US" sz="2000" dirty="0"/>
              <a:t> is a template, it can be modified.  </a:t>
            </a:r>
          </a:p>
          <a:p>
            <a:r>
              <a:rPr lang="en-US" sz="2000" dirty="0"/>
              <a:t>Note:  When the network team offers to design the IP addresses, the foundation pattern is now an example and all the work needs to be reproduced and the AzureFoundation isn’t valid anymore.</a:t>
            </a:r>
          </a:p>
          <a:p>
            <a:endParaRPr lang="en-US" sz="2000" dirty="0"/>
          </a:p>
          <a:p>
            <a:endParaRPr lang="en-US" sz="2000" dirty="0"/>
          </a:p>
        </p:txBody>
      </p:sp>
      <p:pic>
        <p:nvPicPr>
          <p:cNvPr id="5" name="Picture 4"/>
          <p:cNvPicPr>
            <a:picLocks noChangeAspect="1"/>
          </p:cNvPicPr>
          <p:nvPr/>
        </p:nvPicPr>
        <p:blipFill>
          <a:blip r:embed="rId2"/>
          <a:stretch>
            <a:fillRect/>
          </a:stretch>
        </p:blipFill>
        <p:spPr>
          <a:xfrm>
            <a:off x="7757641" y="0"/>
            <a:ext cx="4659429" cy="6994525"/>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 Design </a:t>
            </a:r>
          </a:p>
        </p:txBody>
      </p:sp>
      <p:sp>
        <p:nvSpPr>
          <p:cNvPr id="3" name="Text Placeholder 2"/>
          <p:cNvSpPr>
            <a:spLocks noGrp="1"/>
          </p:cNvSpPr>
          <p:nvPr>
            <p:ph type="body" sz="quarter" idx="10"/>
          </p:nvPr>
        </p:nvSpPr>
        <p:spPr>
          <a:xfrm>
            <a:off x="274639" y="1212849"/>
            <a:ext cx="5486399" cy="4585871"/>
          </a:xfrm>
        </p:spPr>
        <p:txBody>
          <a:bodyPr/>
          <a:lstStyle/>
          <a:p>
            <a:r>
              <a:rPr lang="en-US" sz="2000" dirty="0"/>
              <a:t>RFC 1918 IPv4 addresses</a:t>
            </a:r>
          </a:p>
          <a:p>
            <a:r>
              <a:rPr lang="en-US" sz="2000" dirty="0"/>
              <a:t>10.0.0.0/16 or </a:t>
            </a:r>
          </a:p>
          <a:p>
            <a:r>
              <a:rPr lang="en-US" sz="2000" dirty="0"/>
              <a:t>172.16.0.0/16</a:t>
            </a:r>
          </a:p>
          <a:p>
            <a:r>
              <a:rPr lang="en-US" sz="2000" dirty="0"/>
              <a:t>Goal:  Avoid Conflict</a:t>
            </a:r>
          </a:p>
          <a:p>
            <a:r>
              <a:rPr lang="en-US" sz="2000" dirty="0"/>
              <a:t>Typical response:  “we are only putting a few things in Azure why do I need 65,000+ hosts?”</a:t>
            </a:r>
          </a:p>
          <a:p>
            <a:r>
              <a:rPr lang="en-US" sz="2000" dirty="0"/>
              <a:t>The pattern gives up to four Azure locations a highly available georedundant secure network layout for most workloads.</a:t>
            </a:r>
          </a:p>
          <a:p>
            <a:r>
              <a:rPr lang="en-US" sz="2000" dirty="0"/>
              <a:t>This pattern requires only column M and N need to be modified.</a:t>
            </a:r>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Build Sheets	</a:t>
            </a:r>
          </a:p>
        </p:txBody>
      </p:sp>
      <p:sp>
        <p:nvSpPr>
          <p:cNvPr id="3" name="Text Placeholder 2"/>
          <p:cNvSpPr>
            <a:spLocks noGrp="1"/>
          </p:cNvSpPr>
          <p:nvPr>
            <p:ph type="body" sz="quarter" idx="10"/>
          </p:nvPr>
        </p:nvSpPr>
        <p:spPr>
          <a:xfrm>
            <a:off x="274639" y="1212849"/>
            <a:ext cx="5486399" cy="5293757"/>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342900" indent="-342900">
              <a:buFont typeface="Arial" panose="020B0604020202020204" pitchFamily="34" charset="0"/>
              <a:buChar char="•"/>
            </a:pPr>
            <a:r>
              <a:rPr lang="en-US" sz="2000" dirty="0"/>
              <a:t>Identity Pattern (7 Servers)</a:t>
            </a:r>
          </a:p>
          <a:p>
            <a:pPr marL="342900" indent="-342900">
              <a:buFont typeface="Arial" panose="020B0604020202020204" pitchFamily="34" charset="0"/>
              <a:buChar char="•"/>
            </a:pPr>
            <a:r>
              <a:rPr lang="en-US" sz="2000" dirty="0"/>
              <a:t>SharePoint Pattern (11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This is not a battle worth fighting, the goal of a good name is to be unique and informative.</a:t>
            </a:r>
          </a:p>
          <a:p>
            <a:pPr marL="342900" indent="-342900">
              <a:buFont typeface="Arial" panose="020B0604020202020204" pitchFamily="34" charset="0"/>
              <a:buChar char="•"/>
            </a:pPr>
            <a:r>
              <a:rPr lang="en-US" sz="2000" dirty="0"/>
              <a:t>Ask to validate the naming convention, use ours or yours.</a:t>
            </a:r>
          </a:p>
          <a:p>
            <a:pPr marL="342900" indent="-342900">
              <a:buFont typeface="Arial" panose="020B0604020202020204" pitchFamily="34" charset="0"/>
              <a:buChar char="•"/>
            </a:pPr>
            <a:r>
              <a:rPr lang="en-US" sz="2000" dirty="0"/>
              <a:t>The entries will feed your pricing template.</a:t>
            </a:r>
          </a:p>
          <a:p>
            <a:r>
              <a:rPr lang="en-US" sz="2000" dirty="0"/>
              <a:t>Note:  Design limitation of multiple NICs cannot be facilitated with current spreadsheet.</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p:cNvSpPr/>
          <p:nvPr/>
        </p:nvSpPr>
        <p:spPr>
          <a:xfrm>
            <a:off x="198437" y="296862"/>
            <a:ext cx="5562600" cy="317009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Azure Value Proposition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Prerequisites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Common Missteps with new Enrollments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Architecture Overview</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Enrollment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Network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Configuration Details</a:t>
            </a:r>
            <a:br>
              <a:rPr lang="en-US" sz="2000" dirty="0"/>
            </a:br>
            <a:endParaRPr lang="en-US" sz="2000"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3657599" cy="4647426"/>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(work in progress)</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p:txBody>
      </p:sp>
      <p:pic>
        <p:nvPicPr>
          <p:cNvPr id="2" name="Picture 1"/>
          <p:cNvPicPr>
            <a:picLocks noChangeAspect="1"/>
          </p:cNvPicPr>
          <p:nvPr/>
        </p:nvPicPr>
        <p:blipFill>
          <a:blip r:embed="rId4"/>
          <a:stretch>
            <a:fillRect/>
          </a:stretch>
        </p:blipFill>
        <p:spPr>
          <a:xfrm>
            <a:off x="4084637" y="601662"/>
            <a:ext cx="8497769" cy="56692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For deploying images, have the images deployed in their own storage account.</a:t>
            </a: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 of Scope</a:t>
            </a:r>
          </a:p>
        </p:txBody>
      </p:sp>
      <p:sp>
        <p:nvSpPr>
          <p:cNvPr id="3" name="Text Placeholder 2"/>
          <p:cNvSpPr>
            <a:spLocks noGrp="1"/>
          </p:cNvSpPr>
          <p:nvPr>
            <p:ph type="body" sz="quarter" idx="10"/>
          </p:nvPr>
        </p:nvSpPr>
        <p:spPr>
          <a:xfrm>
            <a:off x="274638" y="1212850"/>
            <a:ext cx="11887200" cy="5570756"/>
          </a:xfrm>
        </p:spPr>
        <p:txBody>
          <a:bodyPr/>
          <a:lstStyle/>
          <a:p>
            <a:r>
              <a:rPr lang="en-US" dirty="0"/>
              <a:t>Network Appliance Configuration</a:t>
            </a:r>
          </a:p>
          <a:p>
            <a:pPr marL="342900" indent="-342900">
              <a:buFont typeface="Arial" panose="020B0604020202020204" pitchFamily="34" charset="0"/>
              <a:buChar char="•"/>
            </a:pPr>
            <a:r>
              <a:rPr lang="en-US" sz="2000" dirty="0"/>
              <a:t>We are working on a Network Appliance pattern that will allow for a Cisco based configuration</a:t>
            </a:r>
          </a:p>
          <a:p>
            <a:r>
              <a:rPr lang="en-US" dirty="0"/>
              <a:t>Site to Site VPN</a:t>
            </a:r>
          </a:p>
          <a:p>
            <a:pPr marL="342900" indent="-342900">
              <a:buFont typeface="Arial" panose="020B0604020202020204" pitchFamily="34" charset="0"/>
              <a:buChar char="•"/>
            </a:pPr>
            <a:r>
              <a:rPr lang="en-US" sz="2000" dirty="0"/>
              <a:t>For non-Azure VPNS the S2S will require the enterprise customer to configure the on premise network appliance.</a:t>
            </a:r>
          </a:p>
          <a:p>
            <a:r>
              <a:rPr lang="en-US" dirty="0"/>
              <a:t>Domain Services Configuration</a:t>
            </a:r>
          </a:p>
          <a:p>
            <a:pPr marL="342900" indent="-342900">
              <a:buFont typeface="Arial" panose="020B0604020202020204" pitchFamily="34" charset="0"/>
              <a:buChar char="•"/>
            </a:pPr>
            <a:r>
              <a:rPr lang="en-US" sz="2000" dirty="0"/>
              <a:t>The servers will be deployed to host the Active Directory and Application Proxy roles, however it will be the Enterprise customer’s responsibility to promote and configure.</a:t>
            </a:r>
          </a:p>
          <a:p>
            <a:pPr marL="342900" indent="-342900">
              <a:buFont typeface="Arial" panose="020B0604020202020204" pitchFamily="34" charset="0"/>
              <a:buChar char="•"/>
            </a:pPr>
            <a:r>
              <a:rPr lang="en-US" sz="2000" dirty="0"/>
              <a:t>We are working on a Desired State Configuration to help with automating this process for the </a:t>
            </a:r>
            <a:r>
              <a:rPr lang="en-US" sz="2000"/>
              <a:t>Enterprise configuration.</a:t>
            </a:r>
            <a:endParaRPr lang="en-US" sz="2000" dirty="0"/>
          </a:p>
          <a:p>
            <a:r>
              <a:rPr lang="en-US" dirty="0"/>
              <a:t>ExpressRoute</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Most enterprise configurations will find performance and operational improvements by using ExpressRoute.</a:t>
            </a:r>
          </a:p>
        </p:txBody>
      </p:sp>
    </p:spTree>
    <p:extLst>
      <p:ext uri="{BB962C8B-B14F-4D97-AF65-F5344CB8AC3E}">
        <p14:creationId xmlns:p14="http://schemas.microsoft.com/office/powerpoint/2010/main" val="18805441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 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Portal</a:t>
            </a:r>
          </a:p>
        </p:txBody>
      </p:sp>
      <p:sp>
        <p:nvSpPr>
          <p:cNvPr id="3" name="Text Placeholder 2"/>
          <p:cNvSpPr>
            <a:spLocks noGrp="1"/>
          </p:cNvSpPr>
          <p:nvPr>
            <p:ph type="body" sz="quarter" idx="10"/>
          </p:nvPr>
        </p:nvSpPr>
        <p:spPr>
          <a:xfrm>
            <a:off x="274638" y="1212850"/>
            <a:ext cx="5181599" cy="3354765"/>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923877"/>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NOTE:  Everything in MAG is Classic, but the Commercial Side is ARM, with Role Based Access Control.  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1969770"/>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 managed in Visual Studio Team Services </a:t>
            </a:r>
          </a:p>
          <a:p>
            <a:pPr marL="342900" indent="-342900">
              <a:buFont typeface="Arial" panose="020B0604020202020204" pitchFamily="34" charset="0"/>
              <a:buChar char="•"/>
            </a:pPr>
            <a:r>
              <a:rPr lang="en-US" sz="2000" dirty="0"/>
              <a:t>More Workloads, added to the AzureFoundation Library.</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11887200" cy="3447098"/>
          </a:xfrm>
        </p:spPr>
        <p:txBody>
          <a:bodyPr/>
          <a:lstStyle/>
          <a:p>
            <a:pPr marL="571500" indent="-571500">
              <a:buFont typeface="Arial" panose="020B0604020202020204" pitchFamily="34" charset="0"/>
              <a:buChar char="•"/>
            </a:pPr>
            <a:r>
              <a:rPr lang="en-US" b="1" dirty="0"/>
              <a:t>Information System Security Manager (ISSM)</a:t>
            </a:r>
            <a:endParaRPr lang="en-US" dirty="0"/>
          </a:p>
          <a:p>
            <a:pPr marL="571500" indent="-571500">
              <a:buFont typeface="Arial" panose="020B0604020202020204" pitchFamily="34" charset="0"/>
              <a:buChar char="•"/>
            </a:pPr>
            <a:r>
              <a:rPr lang="en-US" b="1" dirty="0"/>
              <a:t>Agency assessors</a:t>
            </a:r>
            <a:endParaRPr lang="en-US" dirty="0"/>
          </a:p>
          <a:p>
            <a:pPr marL="571500" indent="-571500">
              <a:buFont typeface="Arial" panose="020B0604020202020204" pitchFamily="34" charset="0"/>
              <a:buChar char="•"/>
            </a:pPr>
            <a:r>
              <a:rPr lang="en-US" b="1" dirty="0"/>
              <a:t>Operations/Implementation Team</a:t>
            </a:r>
            <a:endParaRPr lang="en-US" dirty="0"/>
          </a:p>
          <a:p>
            <a:pPr marL="571500" indent="-571500">
              <a:buFont typeface="Arial" panose="020B0604020202020204" pitchFamily="34" charset="0"/>
              <a:buChar char="•"/>
            </a:pPr>
            <a:r>
              <a:rPr lang="en-US" b="1" dirty="0"/>
              <a:t>Authorizing Official</a:t>
            </a:r>
            <a:endParaRPr lang="en-US" dirty="0"/>
          </a:p>
          <a:p>
            <a:pPr marL="571500" indent="-571500">
              <a:buFont typeface="Arial" panose="020B0604020202020204" pitchFamily="34" charset="0"/>
              <a:buChar char="•"/>
            </a:pPr>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29783855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835444"/>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the customers, often perceived as being too difficult to implement.</a:t>
            </a:r>
          </a:p>
          <a:p>
            <a:r>
              <a:rPr lang="en-US" dirty="0"/>
              <a:t>The cloud isn’t secure, especially role based access control and data classification and network security.</a:t>
            </a:r>
          </a:p>
          <a:p>
            <a:r>
              <a:rPr lang="en-US" dirty="0"/>
              <a:t>Enablement of staff to deploy workloads and security is perceived as difficult to govern.</a:t>
            </a:r>
          </a:p>
          <a:p>
            <a:r>
              <a:rPr lang="en-US" dirty="0"/>
              <a:t>Hybrid integration of cloud resources, identity, operations, network and security with on premise systems is perceived as difficult while also being a great differentiator of Azure</a:t>
            </a:r>
          </a:p>
          <a:p>
            <a:r>
              <a:rPr lang="en-US" dirty="0"/>
              <a:t>Partner engagement is perceived as costly and difficult to schedule.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Patterns</a:t>
            </a:r>
          </a:p>
        </p:txBody>
      </p:sp>
      <p:sp>
        <p:nvSpPr>
          <p:cNvPr id="3" name="Rectangle 1"/>
          <p:cNvSpPr>
            <a:spLocks noChangeArrowheads="1"/>
          </p:cNvSpPr>
          <p:nvPr/>
        </p:nvSpPr>
        <p:spPr bwMode="auto">
          <a:xfrm>
            <a:off x="122237" y="603204"/>
            <a:ext cx="4374014" cy="289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[‎10/‎14/‎2016 10:16 AM] </a:t>
            </a:r>
            <a:r>
              <a:rPr kumimoji="0" lang="en-US" altLang="en-US" sz="1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Preshit</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Dalal</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pdalal@us.hanusoftware.com </a:t>
            </a:r>
            <a:r>
              <a:rPr kumimoji="0" lang="en-US" altLang="en-US" sz="1000" b="0" i="0" u="none" strike="noStrike" cap="none" normalizeH="0" baseline="0" dirty="0" err="1">
                <a:ln>
                  <a:noFill/>
                </a:ln>
                <a:solidFill>
                  <a:schemeClr val="tx1"/>
                </a:solidFill>
                <a:effectLst/>
                <a:latin typeface="Segoe UI" panose="020B0502040204020203" pitchFamily="34" charset="0"/>
                <a:cs typeface="Segoe UI" panose="020B0502040204020203" pitchFamily="34" charset="0"/>
              </a:rPr>
              <a:t>Hanu</a:t>
            </a: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Software</a:t>
            </a:r>
          </a:p>
          <a:p>
            <a:pPr lvl="0" defTabSz="914400" eaLnBrk="0" fontAlgn="base" hangingPunct="0">
              <a:spcBef>
                <a:spcPct val="0"/>
              </a:spcBef>
              <a:spcAft>
                <a:spcPct val="0"/>
              </a:spcAft>
            </a:pPr>
            <a:r>
              <a:rPr lang="en-US" altLang="en-US" sz="1000" dirty="0">
                <a:latin typeface="Segoe UI" panose="020B0502040204020203" pitchFamily="34" charset="0"/>
                <a:cs typeface="Segoe UI" panose="020B0502040204020203" pitchFamily="34" charset="0"/>
              </a:rPr>
              <a:t>Joe Giessner:  </a:t>
            </a:r>
            <a:r>
              <a:rPr lang="en-US" altLang="en-US" sz="1000" dirty="0">
                <a:latin typeface="Segoe UI" panose="020B0502040204020203" pitchFamily="34" charset="0"/>
                <a:cs typeface="Segoe UI" panose="020B0502040204020203" pitchFamily="34" charset="0"/>
                <a:hlinkClick r:id="rId2"/>
              </a:rPr>
              <a:t>joseph.giessner@tallan.com</a:t>
            </a:r>
            <a:endParaRPr lang="en-US" altLang="en-US" sz="1000" dirty="0">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endParaRPr lang="en-US" altLang="en-US" sz="1000" dirty="0">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pPr>
            <a:r>
              <a:rPr lang="en-US" altLang="en-US" sz="1000" dirty="0">
                <a:latin typeface="Calibri" panose="020F0502020204030204" pitchFamily="34" charset="0"/>
                <a:cs typeface="Calibri" panose="020F0502020204030204" pitchFamily="34" charset="0"/>
              </a:rPr>
              <a:t> greg.szilagyi@tallan.com</a:t>
            </a:r>
          </a:p>
          <a:p>
            <a:pPr lvl="0" defTabSz="914400" eaLnBrk="0" fontAlgn="base" hangingPunct="0">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29164837"/>
              </p:ext>
            </p:extLst>
          </p:nvPr>
        </p:nvGraphicFramePr>
        <p:xfrm>
          <a:off x="960437" y="2659062"/>
          <a:ext cx="8290983" cy="2285999"/>
        </p:xfrm>
        <a:graphic>
          <a:graphicData uri="http://schemas.openxmlformats.org/drawingml/2006/table">
            <a:tbl>
              <a:tblPr firstRow="1" bandRow="1">
                <a:tableStyleId>{AF606853-7671-496A-8E4F-DF71F8EC918B}</a:tableStyleId>
              </a:tblPr>
              <a:tblGrid>
                <a:gridCol w="2763661">
                  <a:extLst>
                    <a:ext uri="{9D8B030D-6E8A-4147-A177-3AD203B41FA5}">
                      <a16:colId xmlns:a16="http://schemas.microsoft.com/office/drawing/2014/main" val="1186306229"/>
                    </a:ext>
                  </a:extLst>
                </a:gridCol>
                <a:gridCol w="2763661">
                  <a:extLst>
                    <a:ext uri="{9D8B030D-6E8A-4147-A177-3AD203B41FA5}">
                      <a16:colId xmlns:a16="http://schemas.microsoft.com/office/drawing/2014/main" val="3302294344"/>
                    </a:ext>
                  </a:extLst>
                </a:gridCol>
                <a:gridCol w="2763661">
                  <a:extLst>
                    <a:ext uri="{9D8B030D-6E8A-4147-A177-3AD203B41FA5}">
                      <a16:colId xmlns:a16="http://schemas.microsoft.com/office/drawing/2014/main" val="4013211477"/>
                    </a:ext>
                  </a:extLst>
                </a:gridCol>
              </a:tblGrid>
              <a:tr h="483704">
                <a:tc>
                  <a:txBody>
                    <a:bodyPr/>
                    <a:lstStyle/>
                    <a:p>
                      <a:r>
                        <a:rPr lang="en-US" dirty="0"/>
                        <a:t>Company</a:t>
                      </a:r>
                    </a:p>
                  </a:txBody>
                  <a:tcPr/>
                </a:tc>
                <a:tc>
                  <a:txBody>
                    <a:bodyPr/>
                    <a:lstStyle/>
                    <a:p>
                      <a:r>
                        <a:rPr lang="en-US" dirty="0"/>
                        <a:t>Contact</a:t>
                      </a:r>
                    </a:p>
                  </a:txBody>
                  <a:tcPr/>
                </a:tc>
                <a:tc>
                  <a:txBody>
                    <a:bodyPr/>
                    <a:lstStyle/>
                    <a:p>
                      <a:r>
                        <a:rPr lang="en-US" dirty="0"/>
                        <a:t>Region</a:t>
                      </a:r>
                    </a:p>
                  </a:txBody>
                  <a:tcPr/>
                </a:tc>
                <a:extLst>
                  <a:ext uri="{0D108BD9-81ED-4DB2-BD59-A6C34878D82A}">
                    <a16:rowId xmlns:a16="http://schemas.microsoft.com/office/drawing/2014/main" val="2060001968"/>
                  </a:ext>
                </a:extLst>
              </a:tr>
              <a:tr h="483704">
                <a:tc>
                  <a:txBody>
                    <a:bodyPr/>
                    <a:lstStyle/>
                    <a:p>
                      <a:r>
                        <a:rPr lang="en-US" dirty="0" err="1"/>
                        <a:t>Hanu</a:t>
                      </a:r>
                      <a:r>
                        <a:rPr lang="en-US" dirty="0"/>
                        <a:t> Software</a:t>
                      </a:r>
                    </a:p>
                  </a:txBody>
                  <a:tcPr/>
                </a:tc>
                <a:tc>
                  <a:txBody>
                    <a:bodyPr/>
                    <a:lstStyle/>
                    <a:p>
                      <a:r>
                        <a:rPr lang="en-US" dirty="0"/>
                        <a:t>Preshit</a:t>
                      </a:r>
                      <a:r>
                        <a:rPr lang="en-US" baseline="0" dirty="0"/>
                        <a:t> Dalal</a:t>
                      </a:r>
                      <a:endParaRPr lang="en-US" dirty="0"/>
                    </a:p>
                  </a:txBody>
                  <a:tcPr/>
                </a:tc>
                <a:tc>
                  <a:txBody>
                    <a:bodyPr/>
                    <a:lstStyle/>
                    <a:p>
                      <a:endParaRPr lang="en-US" dirty="0"/>
                    </a:p>
                  </a:txBody>
                  <a:tcPr/>
                </a:tc>
                <a:extLst>
                  <a:ext uri="{0D108BD9-81ED-4DB2-BD59-A6C34878D82A}">
                    <a16:rowId xmlns:a16="http://schemas.microsoft.com/office/drawing/2014/main" val="2271217615"/>
                  </a:ext>
                </a:extLst>
              </a:tr>
              <a:tr h="834887">
                <a:tc>
                  <a:txBody>
                    <a:bodyPr/>
                    <a:lstStyle/>
                    <a:p>
                      <a:r>
                        <a:rPr lang="en-US" dirty="0"/>
                        <a:t>Tallan</a:t>
                      </a:r>
                    </a:p>
                  </a:txBody>
                  <a:tcPr/>
                </a:tc>
                <a:tc>
                  <a:txBody>
                    <a:bodyPr/>
                    <a:lstStyle/>
                    <a:p>
                      <a:r>
                        <a:rPr lang="en-US" dirty="0">
                          <a:solidFill>
                            <a:srgbClr val="FFFFFF"/>
                          </a:solidFill>
                          <a:hlinkClick r:id="rId2" tooltip="joseph.giessner@tallan.com"/>
                        </a:rPr>
                        <a:t>Joe Giessner </a:t>
                      </a:r>
                      <a:endParaRPr lang="en-US" dirty="0">
                        <a:solidFill>
                          <a:srgbClr val="FFFFFF"/>
                        </a:solidFill>
                      </a:endParaRPr>
                    </a:p>
                    <a:p>
                      <a:r>
                        <a:rPr lang="en-US" dirty="0"/>
                        <a:t>Greg Szilagyi</a:t>
                      </a:r>
                    </a:p>
                  </a:txBody>
                  <a:tcPr/>
                </a:tc>
                <a:tc>
                  <a:txBody>
                    <a:bodyPr/>
                    <a:lstStyle/>
                    <a:p>
                      <a:r>
                        <a:rPr lang="en-US" dirty="0"/>
                        <a:t>US</a:t>
                      </a:r>
                    </a:p>
                  </a:txBody>
                  <a:tcPr/>
                </a:tc>
                <a:extLst>
                  <a:ext uri="{0D108BD9-81ED-4DB2-BD59-A6C34878D82A}">
                    <a16:rowId xmlns:a16="http://schemas.microsoft.com/office/drawing/2014/main" val="3125920288"/>
                  </a:ext>
                </a:extLst>
              </a:tr>
              <a:tr h="483704">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78252462"/>
                  </a:ext>
                </a:extLst>
              </a:tr>
            </a:tbl>
          </a:graphicData>
        </a:graphic>
      </p:graphicFrame>
    </p:spTree>
    <p:extLst>
      <p:ext uri="{BB962C8B-B14F-4D97-AF65-F5344CB8AC3E}">
        <p14:creationId xmlns:p14="http://schemas.microsoft.com/office/powerpoint/2010/main" val="219793433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 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7086600" cy="532453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Target new Office 365 customers that single sign-on is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 partner community on how to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Enable hybrid network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metadata and naming conventions for a best of breed greenfield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First workload is deployed in 2 weeks or less for Secure Single Sign-on for O365 Identity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Other workloads ready:  SharePoint and HA SQL Server Farm</a:t>
            </a:r>
          </a:p>
        </p:txBody>
      </p:sp>
      <p:pic>
        <p:nvPicPr>
          <p:cNvPr id="5" name="Picture 4"/>
          <p:cNvPicPr>
            <a:picLocks noChangeAspect="1"/>
          </p:cNvPicPr>
          <p:nvPr/>
        </p:nvPicPr>
        <p:blipFill rotWithShape="1">
          <a:blip r:embed="rId2"/>
          <a:srcRect r="5163"/>
          <a:stretch/>
        </p:blipFill>
        <p:spPr>
          <a:xfrm>
            <a:off x="6904037" y="1744662"/>
            <a:ext cx="5410200" cy="3809524"/>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086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 Foundation gives them a jump start to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 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Upsell Azure Threat Analytics and Azure Threat Protection workloads to enable the next level of compliance.</a:t>
            </a:r>
          </a:p>
        </p:txBody>
      </p:sp>
      <p:pic>
        <p:nvPicPr>
          <p:cNvPr id="4" name="Picture 3"/>
          <p:cNvPicPr>
            <a:picLocks noChangeAspect="1"/>
          </p:cNvPicPr>
          <p:nvPr/>
        </p:nvPicPr>
        <p:blipFill>
          <a:blip r:embed="rId2"/>
          <a:stretch>
            <a:fillRect/>
          </a:stretch>
        </p:blipFill>
        <p:spPr>
          <a:xfrm>
            <a:off x="8961437" y="2735262"/>
            <a:ext cx="2667000" cy="1828800"/>
          </a:xfrm>
          <a:prstGeom prst="rect">
            <a:avLst/>
          </a:prstGeom>
        </p:spPr>
      </p:pic>
      <p:sp>
        <p:nvSpPr>
          <p:cNvPr id="5" name="TextBox 4"/>
          <p:cNvSpPr txBox="1"/>
          <p:nvPr/>
        </p:nvSpPr>
        <p:spPr>
          <a:xfrm>
            <a:off x="8011596" y="1820862"/>
            <a:ext cx="442196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Azure Foundation</a:t>
            </a:r>
          </a:p>
        </p:txBody>
      </p:sp>
      <p:sp>
        <p:nvSpPr>
          <p:cNvPr id="6" name="TextBox 5"/>
          <p:cNvSpPr txBox="1"/>
          <p:nvPr/>
        </p:nvSpPr>
        <p:spPr>
          <a:xfrm>
            <a:off x="9266237" y="4868862"/>
            <a:ext cx="2249083"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Success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4475071"/>
          </a:xfrm>
        </p:spPr>
        <p:txBody>
          <a:bodyPr/>
          <a:lstStyle/>
          <a:p>
            <a:r>
              <a:rPr lang="en-US" sz="2000" dirty="0">
                <a:latin typeface="+mn-lt"/>
              </a:rPr>
              <a:t>An Azure Enrollment with Enterprise Administrator access</a:t>
            </a:r>
          </a:p>
          <a:p>
            <a:r>
              <a:rPr lang="en-US" sz="2000" dirty="0">
                <a:latin typeface="+mn-lt"/>
              </a:rPr>
              <a:t>A Class B (/16) IP space per Department.</a:t>
            </a:r>
          </a:p>
          <a:p>
            <a:r>
              <a:rPr lang="en-US" sz="2000" dirty="0">
                <a:latin typeface="+mn-lt"/>
              </a:rPr>
              <a:t>Two Account Administrator service account assigned to each Department.</a:t>
            </a:r>
          </a:p>
          <a:p>
            <a:r>
              <a:rPr lang="en-US" sz="2000" dirty="0">
                <a:latin typeface="+mn-lt"/>
              </a:rPr>
              <a:t>A </a:t>
            </a:r>
            <a:r>
              <a:rPr lang="en-US" sz="2000" dirty="0">
                <a:latin typeface="+mn-lt"/>
                <a:hlinkClick r:id="rId2"/>
              </a:rPr>
              <a:t>supported</a:t>
            </a:r>
            <a:r>
              <a:rPr lang="en-US" sz="2000" dirty="0">
                <a:latin typeface="+mn-lt"/>
              </a:rPr>
              <a:t> VPN device.</a:t>
            </a:r>
          </a:p>
          <a:p>
            <a:r>
              <a:rPr lang="en-US" sz="2000" dirty="0">
                <a:latin typeface="+mn-lt"/>
              </a:rPr>
              <a:t>A business and technical stakeholder to review configuration settings.</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 Foundation Pre Requisites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2637" y="2201862"/>
            <a:ext cx="4560892" cy="2200274"/>
          </a:xfrm>
          <a:prstGeom prst="rect">
            <a:avLst/>
          </a:prstGeom>
        </p:spPr>
      </p:pic>
    </p:spTree>
    <p:extLst>
      <p:ext uri="{BB962C8B-B14F-4D97-AF65-F5344CB8AC3E}">
        <p14:creationId xmlns:p14="http://schemas.microsoft.com/office/powerpoint/2010/main" val="4328968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Missteps</a:t>
            </a:r>
          </a:p>
        </p:txBody>
      </p:sp>
    </p:spTree>
    <p:extLst>
      <p:ext uri="{BB962C8B-B14F-4D97-AF65-F5344CB8AC3E}">
        <p14:creationId xmlns:p14="http://schemas.microsoft.com/office/powerpoint/2010/main" val="1141889574"/>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Props1.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f65bb1f-ea05-496a-8d40-636bcb76c6ea"/>
    <ds:schemaRef ds:uri="http://purl.org/dc/terms/"/>
    <ds:schemaRef ds:uri="http://schemas.microsoft.com/sharepoint/v3"/>
    <ds:schemaRef ds:uri="http://www.w3.org/XML/1998/namespace"/>
    <ds:schemaRef ds:uri="http://purl.org/dc/elements/1.1/"/>
    <ds:schemaRef ds:uri="c0a86418-2b64-471f-9481-49bf08eb0dd7"/>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4.xml><?xml version="1.0" encoding="utf-8"?>
<ds:datastoreItem xmlns:ds="http://schemas.openxmlformats.org/officeDocument/2006/customXml" ds:itemID="{8DBF57AF-D0DD-4DD1-AAB5-5D0E2DF9FBA5}">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9375</TotalTime>
  <Words>4150</Words>
  <Application>Microsoft Office PowerPoint</Application>
  <PresentationFormat>Custom</PresentationFormat>
  <Paragraphs>459</Paragraphs>
  <Slides>59</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59</vt:i4>
      </vt:variant>
    </vt:vector>
  </HeadingPairs>
  <TitlesOfParts>
    <vt:vector size="70"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AzureFoundation</vt:lpstr>
      <vt:lpstr>Agenda</vt:lpstr>
      <vt:lpstr>PowerPoint Presentation</vt:lpstr>
      <vt:lpstr>PowerPoint Presentation</vt:lpstr>
      <vt:lpstr>Problem Statement</vt:lpstr>
      <vt:lpstr>Value Proposition</vt:lpstr>
      <vt:lpstr>Not All Clouds Are Created Equal</vt:lpstr>
      <vt:lpstr>Azure Foundation Pre Requisites</vt:lpstr>
      <vt:lpstr>Common Missteps</vt:lpstr>
      <vt:lpstr>Common Issues and Limitations</vt:lpstr>
      <vt:lpstr>Important Information about Account Owners</vt:lpstr>
      <vt:lpstr>Financial Reporting for Enterprise Enrollment</vt:lpstr>
      <vt:lpstr>Azure Foundation Pattern</vt:lpstr>
      <vt:lpstr>Technology Used in AzureFoundation</vt:lpstr>
      <vt:lpstr>Resilient Identity </vt:lpstr>
      <vt:lpstr>PowerPoint Presentation</vt:lpstr>
      <vt:lpstr>Pattern Overview Per Department</vt:lpstr>
      <vt:lpstr>Enterprise Enrollment – Departments</vt:lpstr>
      <vt:lpstr>Subscription VNET Integration</vt:lpstr>
      <vt:lpstr>Azure Built In Security</vt:lpstr>
      <vt:lpstr>Hybrid Networking</vt:lpstr>
      <vt:lpstr>Commercial and Government Cloud Integration</vt:lpstr>
      <vt:lpstr>Management of multiple Enrollments</vt:lpstr>
      <vt:lpstr>Azure Active Directory Integration</vt:lpstr>
      <vt:lpstr>Configure AzureFoundation</vt:lpstr>
      <vt:lpstr>Introduction to the Spreadsheet</vt:lpstr>
      <vt:lpstr>Setup Notes</vt:lpstr>
      <vt:lpstr>VNET Design </vt:lpstr>
      <vt:lpstr>Server Build Sheets </vt:lpstr>
      <vt:lpstr>Implement the spreadsheet</vt:lpstr>
      <vt:lpstr>Get a partner!</vt:lpstr>
      <vt:lpstr>Storage Account</vt:lpstr>
      <vt:lpstr>Virtual Networks</vt:lpstr>
      <vt:lpstr>Out of Scope</vt:lpstr>
      <vt:lpstr>How to Access Azure</vt:lpstr>
      <vt:lpstr>Portals</vt:lpstr>
      <vt:lpstr>Portal, PowerShell, CLI, and JSON</vt:lpstr>
      <vt:lpstr>Enterprise Portal</vt:lpstr>
      <vt:lpstr>Account Portal</vt:lpstr>
      <vt:lpstr>Management Portal</vt:lpstr>
      <vt:lpstr>Azure Storage Explorer </vt:lpstr>
      <vt:lpstr>PowerShell Access</vt:lpstr>
      <vt:lpstr>Future Goals</vt:lpstr>
      <vt:lpstr>Operations</vt:lpstr>
      <vt:lpstr>Stakeholder Personas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Partners who will deploy the Patterns</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32</cp:revision>
  <dcterms:created xsi:type="dcterms:W3CDTF">2016-11-09T01:21:01Z</dcterms:created>
  <dcterms:modified xsi:type="dcterms:W3CDTF">2017-01-27T19:11:37Z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